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44" r:id="rId1"/>
  </p:sldMasterIdLst>
  <p:notesMasterIdLst>
    <p:notesMasterId r:id="rId30"/>
  </p:notesMasterIdLst>
  <p:sldIdLst>
    <p:sldId id="256" r:id="rId2"/>
    <p:sldId id="316" r:id="rId3"/>
    <p:sldId id="347" r:id="rId4"/>
    <p:sldId id="350" r:id="rId5"/>
    <p:sldId id="349" r:id="rId6"/>
    <p:sldId id="348" r:id="rId7"/>
    <p:sldId id="355" r:id="rId8"/>
    <p:sldId id="356" r:id="rId9"/>
    <p:sldId id="353" r:id="rId10"/>
    <p:sldId id="352" r:id="rId11"/>
    <p:sldId id="351" r:id="rId12"/>
    <p:sldId id="335" r:id="rId13"/>
    <p:sldId id="336" r:id="rId14"/>
    <p:sldId id="341" r:id="rId15"/>
    <p:sldId id="337" r:id="rId16"/>
    <p:sldId id="338" r:id="rId17"/>
    <p:sldId id="340" r:id="rId18"/>
    <p:sldId id="339" r:id="rId19"/>
    <p:sldId id="342" r:id="rId20"/>
    <p:sldId id="346" r:id="rId21"/>
    <p:sldId id="345" r:id="rId22"/>
    <p:sldId id="344" r:id="rId23"/>
    <p:sldId id="343" r:id="rId24"/>
    <p:sldId id="295" r:id="rId25"/>
    <p:sldId id="331" r:id="rId26"/>
    <p:sldId id="332" r:id="rId27"/>
    <p:sldId id="357" r:id="rId28"/>
    <p:sldId id="358" r:id="rId29"/>
  </p:sldIdLst>
  <p:sldSz cx="9144000" cy="5143500" type="screen16x9"/>
  <p:notesSz cx="9947275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C55B8C8D-31E3-410C-AB3E-B50B9DEE226E}">
          <p14:sldIdLst>
            <p14:sldId id="256"/>
            <p14:sldId id="316"/>
            <p14:sldId id="347"/>
            <p14:sldId id="350"/>
            <p14:sldId id="349"/>
            <p14:sldId id="348"/>
            <p14:sldId id="355"/>
            <p14:sldId id="356"/>
            <p14:sldId id="353"/>
            <p14:sldId id="352"/>
            <p14:sldId id="351"/>
            <p14:sldId id="335"/>
            <p14:sldId id="336"/>
            <p14:sldId id="341"/>
            <p14:sldId id="337"/>
            <p14:sldId id="338"/>
            <p14:sldId id="340"/>
            <p14:sldId id="339"/>
            <p14:sldId id="342"/>
            <p14:sldId id="346"/>
            <p14:sldId id="345"/>
            <p14:sldId id="344"/>
            <p14:sldId id="343"/>
            <p14:sldId id="295"/>
            <p14:sldId id="331"/>
            <p14:sldId id="332"/>
            <p14:sldId id="357"/>
            <p14:sldId id="358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31" autoAdjust="0"/>
    <p:restoredTop sz="94660"/>
  </p:normalViewPr>
  <p:slideViewPr>
    <p:cSldViewPr>
      <p:cViewPr varScale="1">
        <p:scale>
          <a:sx n="147" d="100"/>
          <a:sy n="147" d="100"/>
        </p:scale>
        <p:origin x="-564" y="-10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Лист1!$A$2:$A$8</c:f>
              <c:strCache>
                <c:ptCount val="7"/>
                <c:pt idx="0">
                  <c:v>Ст. 4 Закона о СМИ</c:v>
                </c:pt>
                <c:pt idx="1">
                  <c:v>Ст. 11 Закона о СМИ</c:v>
                </c:pt>
                <c:pt idx="2">
                  <c:v>Ст. 15 Закона о СМИ</c:v>
                </c:pt>
                <c:pt idx="3">
                  <c:v>Ст. 20 Закона о СМИ</c:v>
                </c:pt>
                <c:pt idx="4">
                  <c:v>Ст. 27 Закона о СМИ</c:v>
                </c:pt>
                <c:pt idx="5">
                  <c:v>436-ФЗ</c:v>
                </c:pt>
                <c:pt idx="6">
                  <c:v>77-ФЗ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3</c:v>
                </c:pt>
                <c:pt idx="1">
                  <c:v>13</c:v>
                </c:pt>
                <c:pt idx="2">
                  <c:v>17</c:v>
                </c:pt>
                <c:pt idx="3">
                  <c:v>28</c:v>
                </c:pt>
                <c:pt idx="4">
                  <c:v>3</c:v>
                </c:pt>
                <c:pt idx="5">
                  <c:v>8</c:v>
                </c:pt>
                <c:pt idx="6">
                  <c:v>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3385893204219845"/>
          <c:y val="0.19081352700527543"/>
          <c:w val="0.3449125641251774"/>
          <c:h val="0.59677950173679528"/>
        </c:manualLayout>
      </c:layout>
      <c:overlay val="0"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Ст. 11 Закона о СМИ</c:v>
                </c:pt>
                <c:pt idx="1">
                  <c:v>Ст. 15 Закона о СМИ</c:v>
                </c:pt>
                <c:pt idx="2">
                  <c:v>Ст. 20 Закона о СМИ</c:v>
                </c:pt>
                <c:pt idx="3">
                  <c:v>Ст. 27 Закона о СМИ</c:v>
                </c:pt>
                <c:pt idx="4">
                  <c:v>436-ФЗ</c:v>
                </c:pt>
                <c:pt idx="5">
                  <c:v>77-ФЗ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17</c:v>
                </c:pt>
                <c:pt idx="1">
                  <c:v>4</c:v>
                </c:pt>
                <c:pt idx="2">
                  <c:v>4</c:v>
                </c:pt>
                <c:pt idx="3">
                  <c:v>3</c:v>
                </c:pt>
                <c:pt idx="4">
                  <c:v>1</c:v>
                </c:pt>
                <c:pt idx="5">
                  <c:v>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5066751842387882"/>
          <c:y val="0.23913609410630457"/>
          <c:w val="0.27072177165500128"/>
          <c:h val="0.46158995516505696"/>
        </c:manualLayout>
      </c:layout>
      <c:overlay val="0"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10485" cy="344488"/>
          </a:xfrm>
          <a:prstGeom prst="rect">
            <a:avLst/>
          </a:prstGeom>
        </p:spPr>
        <p:txBody>
          <a:bodyPr vert="horz" lIns="92327" tIns="46163" rIns="92327" bIns="46163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35064" y="0"/>
            <a:ext cx="4310485" cy="344488"/>
          </a:xfrm>
          <a:prstGeom prst="rect">
            <a:avLst/>
          </a:prstGeom>
        </p:spPr>
        <p:txBody>
          <a:bodyPr vert="horz" lIns="92327" tIns="46163" rIns="92327" bIns="46163" rtlCol="0"/>
          <a:lstStyle>
            <a:lvl1pPr algn="r">
              <a:defRPr sz="1200"/>
            </a:lvl1pPr>
          </a:lstStyle>
          <a:p>
            <a:fld id="{E44AFCD0-1950-44F1-8BFE-744BB72CA195}" type="datetimeFigureOut">
              <a:rPr lang="ru-RU" smtClean="0"/>
              <a:t>30.07.2021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16238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27" tIns="46163" rIns="92327" bIns="46163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4728" y="3300414"/>
            <a:ext cx="7957820" cy="2700337"/>
          </a:xfrm>
          <a:prstGeom prst="rect">
            <a:avLst/>
          </a:prstGeom>
        </p:spPr>
        <p:txBody>
          <a:bodyPr vert="horz" lIns="92327" tIns="46163" rIns="92327" bIns="46163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6513514"/>
            <a:ext cx="4310485" cy="344487"/>
          </a:xfrm>
          <a:prstGeom prst="rect">
            <a:avLst/>
          </a:prstGeom>
        </p:spPr>
        <p:txBody>
          <a:bodyPr vert="horz" lIns="92327" tIns="46163" rIns="92327" bIns="46163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35064" y="6513514"/>
            <a:ext cx="4310485" cy="344487"/>
          </a:xfrm>
          <a:prstGeom prst="rect">
            <a:avLst/>
          </a:prstGeom>
        </p:spPr>
        <p:txBody>
          <a:bodyPr vert="horz" lIns="92327" tIns="46163" rIns="92327" bIns="46163" rtlCol="0" anchor="b"/>
          <a:lstStyle>
            <a:lvl1pPr algn="r">
              <a:defRPr sz="1200"/>
            </a:lvl1pPr>
          </a:lstStyle>
          <a:p>
            <a:fld id="{EC0338AC-1190-46E5-AE5A-CC565050CA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84015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CD6C3-CB5B-42B7-B877-C283755F6DF5}" type="datetime1">
              <a:rPr lang="ru-RU" smtClean="0"/>
              <a:t>30.07.2021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4544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798CD-5A4F-4C79-8F4E-0E72C21689C0}" type="datetime1">
              <a:rPr lang="ru-RU" smtClean="0"/>
              <a:t>30.07.2021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8539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DFB1D-FD03-484C-B3FF-328E90B8DDB0}" type="datetime1">
              <a:rPr lang="ru-RU" smtClean="0"/>
              <a:t>30.07.2021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3652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E9CBF-7732-4BC7-B91F-48B063D66448}" type="datetime1">
              <a:rPr lang="ru-RU" smtClean="0"/>
              <a:t>30.07.2021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2927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8987-5A8A-4928-ADF3-795C6F4233FC}" type="datetime1">
              <a:rPr lang="ru-RU" smtClean="0"/>
              <a:t>30.07.2021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1208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219FC-4CAE-43ED-A5FF-4A2896B50ACF}" type="datetime1">
              <a:rPr lang="ru-RU" smtClean="0"/>
              <a:t>30.07.2021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6360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74528-2DC0-44BB-B3EC-8C1F86AD86CC}" type="datetime1">
              <a:rPr lang="ru-RU" smtClean="0"/>
              <a:t>30.07.2021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0230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53204-F2C7-4C3A-9C6F-99FEE0C373FF}" type="datetime1">
              <a:rPr lang="ru-RU" smtClean="0"/>
              <a:t>30.07.2021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3938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1E8D-1AFC-4223-AC7B-2547874E648A}" type="datetime1">
              <a:rPr lang="ru-RU" smtClean="0"/>
              <a:t>30.07.2021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1973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A1C1A-D9E6-468C-952A-A3931531038F}" type="datetime1">
              <a:rPr lang="ru-RU" smtClean="0"/>
              <a:t>30.07.2021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0991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A81D7-31AB-4717-A800-5C50C0D2271C}" type="datetime1">
              <a:rPr lang="ru-RU" smtClean="0"/>
              <a:t>30.07.2021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1224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874EC0-7519-4CA2-BAEC-05CFF3BE2523}" type="datetime1">
              <a:rPr lang="ru-RU" smtClean="0"/>
              <a:t>30.07.2021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7688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hdr="0" ftr="0" dt="0"/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5.pn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microsoft.com/office/2007/relationships/hdphoto" Target="../media/hdphoto3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5.png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0"/>
          <a:stretch/>
        </p:blipFill>
        <p:spPr>
          <a:xfrm>
            <a:off x="-63180" y="-20164"/>
            <a:ext cx="9828584" cy="516403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560190" y="2234714"/>
            <a:ext cx="3279188" cy="508453"/>
          </a:xfrm>
        </p:spPr>
        <p:txBody>
          <a:bodyPr>
            <a:noAutofit/>
          </a:bodyPr>
          <a:lstStyle/>
          <a:p>
            <a:pPr algn="l"/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СЕМИНАР ПО ТЕМЕ: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82907" y="2769866"/>
            <a:ext cx="3843293" cy="1194956"/>
          </a:xfrm>
        </p:spPr>
        <p:txBody>
          <a:bodyPr>
            <a:noAutofit/>
          </a:bodyPr>
          <a:lstStyle/>
          <a:p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Выборное 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законодательство.</a:t>
            </a:r>
          </a:p>
          <a:p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Разъяснение </a:t>
            </a:r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требований действующего законодательства в сфере массовых 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коммуникаций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255568" y="823021"/>
            <a:ext cx="38884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ФЕДЕРАЛЬНАЯ СЛУЖБА ПО НАДЗОРУ В СФЕРЕ СВЯЗИ, ИНФОРМАЦИОННЫХ ТЕХНОЛОГИЙ И МАССОВЫХ КОММУНИКАЦИЙ  (РОСКОМНАДЗОР)</a:t>
            </a:r>
          </a:p>
          <a:p>
            <a:pPr algn="ctr"/>
            <a:endParaRPr lang="ru-RU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РОСКОМНАДЗОРА </a:t>
            </a:r>
          </a:p>
          <a:p>
            <a:pPr algn="ctr"/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ТУЛЬСКОЙ 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</a:t>
            </a:r>
          </a:p>
          <a:p>
            <a:pPr algn="ctr"/>
            <a:endParaRPr lang="ru-RU" sz="12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32721" y="4376631"/>
            <a:ext cx="113412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5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Тула, </a:t>
            </a:r>
            <a:r>
              <a:rPr lang="ru-RU" sz="135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4808" y="51470"/>
            <a:ext cx="949952" cy="84355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51803" y1="50492" x2="51803" y2="50492"/>
                        <a14:foregroundMark x1="36393" y1="66230" x2="36393" y2="662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243" t="19002" r="14665" b="15716"/>
          <a:stretch/>
        </p:blipFill>
        <p:spPr>
          <a:xfrm rot="16200000">
            <a:off x="2446152" y="2297904"/>
            <a:ext cx="1823631" cy="1748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30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10</a:t>
            </a:fld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827584" y="342176"/>
            <a:ext cx="4536504" cy="1437485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/>
              <a:t>Запрещается привлекать к предвыборной агитации лиц, не достигших на день голосования возраста 18 лет, в том числе использовать изображения и высказывания таких лиц в агитационных </a:t>
            </a:r>
            <a:r>
              <a:rPr lang="ru-RU" sz="1600" dirty="0" smtClean="0"/>
              <a:t>материалах (ч. 6 ст. 48 67-ФЗ)</a:t>
            </a:r>
            <a:endParaRPr lang="ru-RU" sz="1600" dirty="0"/>
          </a:p>
        </p:txBody>
      </p:sp>
      <p:pic>
        <p:nvPicPr>
          <p:cNvPr id="4" name="Рисунок 7" descr="C:\Users\semina_a\Desktop\баннер худяков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3" y="2211710"/>
            <a:ext cx="4430031" cy="2404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5436096" y="627534"/>
            <a:ext cx="3384376" cy="3880194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defRPr/>
            </a:pPr>
            <a:r>
              <a:rPr lang="ru-RU" sz="1400" dirty="0"/>
              <a:t>Запрещается любое привлечение несовершеннолетних лиц, к агитационной деятельности: к распространению призывов голосовать за или против кандидата в устных выступлениях, в печати и в теле- или радиоэфире, во время </a:t>
            </a:r>
            <a:r>
              <a:rPr lang="ru-RU" sz="1400" dirty="0" smtClean="0"/>
              <a:t>дебатов</a:t>
            </a:r>
            <a:r>
              <a:rPr lang="ru-RU" sz="1400" dirty="0"/>
              <a:t>.</a:t>
            </a:r>
          </a:p>
          <a:p>
            <a:pPr algn="just">
              <a:defRPr/>
            </a:pPr>
            <a:r>
              <a:rPr lang="ru-RU" sz="1400" dirty="0"/>
              <a:t>Также при обнародовании в СМИ агитационных материалов или при демонстрации предвыборной кампании запрещается использовать фотографии или изображения несовершеннолетних, а также цитирование их высказываний</a:t>
            </a:r>
            <a:r>
              <a:rPr lang="ru-RU" sz="1400" dirty="0" smtClean="0"/>
              <a:t>.</a:t>
            </a:r>
            <a:endParaRPr lang="ru-RU" sz="1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50492" y1="49836" x2="50492" y2="49836"/>
                        <a14:foregroundMark x1="33115" y1="62951" x2="33115" y2="629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0" y="0"/>
            <a:ext cx="986967" cy="98696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827584" y="2211710"/>
            <a:ext cx="4464496" cy="21602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27584" y="4399716"/>
            <a:ext cx="4464496" cy="21602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827583" y="2211710"/>
            <a:ext cx="216025" cy="240403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078304" y="2211710"/>
            <a:ext cx="216025" cy="240403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 rot="9093765">
            <a:off x="791992" y="3292011"/>
            <a:ext cx="4501212" cy="24343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 rot="12327292">
            <a:off x="826278" y="3236356"/>
            <a:ext cx="4501212" cy="24343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51829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11</a:t>
            </a:fld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909936" y="339502"/>
            <a:ext cx="7776864" cy="4248472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defRPr/>
            </a:pPr>
            <a:r>
              <a:rPr lang="ru-RU" sz="1600" dirty="0"/>
              <a:t>Предвыборные программы кандидатов, избирательных объединений, иные агитационные материалы, выступления кандидатов и их доверенных лиц, граждан на публичных мероприятиях, в средствах массовой информации не должны содержать призывы к совершению экстремистской деятельности, либо иным способом побуждать к экстремистским деяниям, а также обосновывать или оправдывать экстремизм. </a:t>
            </a:r>
          </a:p>
          <a:p>
            <a:pPr algn="just">
              <a:defRPr/>
            </a:pPr>
            <a:r>
              <a:rPr lang="ru-RU" sz="1600" dirty="0"/>
              <a:t>Запрещается также агитация, при проведении которой осуществляются пропаганда и публичное демонстрирование нацистской атрибутики или символики либо атрибутики или символики, сходных с нацистской атрибутикой или символикой до степени их </a:t>
            </a:r>
            <a:r>
              <a:rPr lang="ru-RU" sz="1600" dirty="0" smtClean="0"/>
              <a:t>смешения (ч. 1 ст. 56 67-ФЗ).</a:t>
            </a:r>
            <a:endParaRPr lang="ru-RU" sz="1600" dirty="0"/>
          </a:p>
          <a:p>
            <a:pPr algn="just">
              <a:defRPr/>
            </a:pPr>
            <a:endParaRPr lang="ru-RU" sz="1600" dirty="0"/>
          </a:p>
          <a:p>
            <a:pPr algn="ctr">
              <a:defRPr/>
            </a:pPr>
            <a:r>
              <a:rPr lang="ru-RU" sz="1600" b="1" dirty="0"/>
              <a:t>При проведении предвыборной агитации, агитации по вопросам референдума также не допускается злоупотребление свободой массовой информации.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50492" y1="49836" x2="50492" y2="49836"/>
                        <a14:foregroundMark x1="33115" y1="62951" x2="33115" y2="629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0" y="0"/>
            <a:ext cx="986967" cy="986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8237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35696" y="555526"/>
            <a:ext cx="6354706" cy="2952328"/>
          </a:xfrm>
        </p:spPr>
        <p:txBody>
          <a:bodyPr>
            <a:noAutofit/>
          </a:bodyPr>
          <a:lstStyle/>
          <a:p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Соблюдение требований законодательства Российской Федерации в части распространения материалов и сообщений иностранных агентов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Ответственность за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неудаление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владельцем сайта или информационного ресурса в сети «Интернет» информации, запрещенной к распространению.</a:t>
            </a:r>
            <a:b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50492" y1="49836" x2="50492" y2="49836"/>
                        <a14:foregroundMark x1="33115" y1="62951" x2="33115" y2="629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0" y="0"/>
            <a:ext cx="986967" cy="986967"/>
          </a:xfrm>
          <a:prstGeom prst="rect">
            <a:avLst/>
          </a:prstGeom>
        </p:spPr>
      </p:pic>
      <p:sp>
        <p:nvSpPr>
          <p:cNvPr id="7" name="Номер слайда 2">
            <a:extLst>
              <a:ext uri="{FF2B5EF4-FFF2-40B4-BE49-F238E27FC236}">
                <a16:creationId xmlns:a16="http://schemas.microsoft.com/office/drawing/2014/main" xmlns="" id="{D19246D4-DE65-483F-837E-12D8AD1AF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t>12</a:t>
            </a:fld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096079"/>
            <a:ext cx="2825951" cy="157339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4932040" y="3219822"/>
            <a:ext cx="3528392" cy="1126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685800">
              <a:spcBef>
                <a:spcPct val="20000"/>
              </a:spcBef>
            </a:pPr>
            <a:r>
              <a:rPr lang="ru-RU" sz="1600" dirty="0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Докладчик:</a:t>
            </a:r>
            <a:endParaRPr lang="ru-RU" sz="1600" dirty="0">
              <a:solidFill>
                <a:srgbClr val="1F497D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defTabSz="685800">
              <a:spcBef>
                <a:spcPct val="20000"/>
              </a:spcBef>
            </a:pPr>
            <a:r>
              <a:rPr lang="ru-RU" sz="1600" dirty="0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Заместитель руководителя Управления Роскомнадзора по Тульской области Полякова М.В.</a:t>
            </a:r>
            <a:endParaRPr lang="ru-RU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98281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6814" y="1751036"/>
            <a:ext cx="1011643" cy="84017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14031" y="696048"/>
            <a:ext cx="8018409" cy="367760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Недопустимость злоупотребления свободой массовой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информации</a:t>
            </a:r>
          </a:p>
          <a:p>
            <a:pPr algn="just"/>
            <a:r>
              <a:rPr lang="ru-RU" sz="1600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Запрещается распространение в средствах массовой информации и в сообщениях и материалах средств массовой информации в информационно-телекоммуникационных сетях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информации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 о некоммерческой организации, включенной в реестр некоммерческих организаций, выполняющих функции иностранного агента, об общественном объединении, включенном в реестр незарегистрированных общественных объединений, выполняющих функции иностранного агента, о физическом лице, включенном в список физических лиц, выполняющих функции иностранного агента…</a:t>
            </a:r>
          </a:p>
          <a:p>
            <a:pPr algn="just"/>
            <a:r>
              <a:rPr lang="ru-RU" sz="1600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….а также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материалов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, созданных такими некоммерческой организацией, общественным объединением, физическим лицом,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без указания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на то, что некоммерческая организация, незарегистрированное общественное объединение или физическое лицо выполняет функции иностранного агента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.</a:t>
            </a:r>
            <a:endParaRPr lang="ru-RU" sz="1600" dirty="0">
              <a:solidFill>
                <a:schemeClr val="accent1">
                  <a:lumMod val="50000"/>
                </a:schemeClr>
              </a:solidFill>
              <a:cs typeface="Times New Roman" pitchFamily="18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50492" y1="49836" x2="50492" y2="49836"/>
                        <a14:foregroundMark x1="33115" y1="62951" x2="33115" y2="629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0" y="0"/>
            <a:ext cx="986967" cy="986967"/>
          </a:xfrm>
          <a:prstGeom prst="rect">
            <a:avLst/>
          </a:prstGeom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CC5AA399-D545-4ABD-AA62-244037CB2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13</a:t>
            </a:fld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514077"/>
          </a:xfrm>
        </p:spPr>
        <p:txBody>
          <a:bodyPr>
            <a:normAutofit fontScale="90000"/>
          </a:bodyPr>
          <a:lstStyle/>
          <a:p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Дополнения в ст. 4 Закона о СМИ</a:t>
            </a:r>
            <a:endParaRPr lang="ru-RU" sz="2800" dirty="0">
              <a:cs typeface="Times New Roman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360000" y="216000"/>
            <a:ext cx="8388464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685800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14031" y="4474876"/>
            <a:ext cx="58067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(введены Федеральным законом от 30.12.2020 № 481-ФЗ)</a:t>
            </a:r>
          </a:p>
          <a:p>
            <a:r>
              <a:rPr lang="ru-RU" sz="1600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Вступили в силу с 30.12.2020</a:t>
            </a:r>
          </a:p>
        </p:txBody>
      </p:sp>
    </p:spTree>
    <p:extLst>
      <p:ext uri="{BB962C8B-B14F-4D97-AF65-F5344CB8AC3E}">
        <p14:creationId xmlns:p14="http://schemas.microsoft.com/office/powerpoint/2010/main" val="10079812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Дополнения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в ст. 13.15. КоАП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РФ</a:t>
            </a:r>
            <a:b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Злоупотребление свободой массовой информации</a:t>
            </a:r>
            <a:b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2846" y="1012507"/>
            <a:ext cx="8229600" cy="350345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pPr marL="0" indent="0" algn="just">
              <a:buNone/>
            </a:pPr>
            <a:r>
              <a:rPr lang="ru-RU" sz="6400" dirty="0" smtClean="0">
                <a:solidFill>
                  <a:schemeClr val="accent1">
                    <a:lumMod val="50000"/>
                  </a:schemeClr>
                </a:solidFill>
              </a:rPr>
              <a:t>Распространение в средствах массовой информации и в сообщениях и материалах средств массовой информации в информационно-телекоммуникационных сетях информации…</a:t>
            </a:r>
          </a:p>
          <a:p>
            <a:pPr marL="0" indent="0" algn="just">
              <a:buNone/>
            </a:pPr>
            <a:r>
              <a:rPr lang="ru-RU" sz="6400" dirty="0" smtClean="0">
                <a:solidFill>
                  <a:schemeClr val="accent1">
                    <a:lumMod val="50000"/>
                  </a:schemeClr>
                </a:solidFill>
              </a:rPr>
              <a:t>ч. 2.1. … </a:t>
            </a:r>
            <a:r>
              <a:rPr lang="ru-RU" sz="6400" b="1" dirty="0" smtClean="0">
                <a:solidFill>
                  <a:schemeClr val="accent1">
                    <a:lumMod val="50000"/>
                  </a:schemeClr>
                </a:solidFill>
              </a:rPr>
              <a:t>о некоммерческой организации</a:t>
            </a:r>
            <a:r>
              <a:rPr lang="ru-RU" sz="6400" dirty="0" smtClean="0">
                <a:solidFill>
                  <a:schemeClr val="accent1">
                    <a:lumMod val="50000"/>
                  </a:schemeClr>
                </a:solidFill>
              </a:rPr>
              <a:t>, включенной в реестр некоммерческих организаций, выполняющих функции иностранного агента … либо </a:t>
            </a:r>
            <a:r>
              <a:rPr lang="ru-RU" sz="6400" b="1" dirty="0" smtClean="0">
                <a:solidFill>
                  <a:schemeClr val="accent1">
                    <a:lumMod val="50000"/>
                  </a:schemeClr>
                </a:solidFill>
              </a:rPr>
              <a:t>производимых ею материалов </a:t>
            </a:r>
            <a:r>
              <a:rPr lang="ru-RU" sz="6400" dirty="0" smtClean="0">
                <a:solidFill>
                  <a:schemeClr val="accent1">
                    <a:lumMod val="50000"/>
                  </a:schemeClr>
                </a:solidFill>
              </a:rPr>
              <a:t>без указания на то, что соответствующая организация является некоммерческой организацией, выполняющей функции иностранного агента…</a:t>
            </a:r>
          </a:p>
          <a:p>
            <a:pPr marL="0" indent="0" algn="just">
              <a:buNone/>
            </a:pPr>
            <a:r>
              <a:rPr lang="ru-RU" sz="6400" dirty="0" smtClean="0">
                <a:solidFill>
                  <a:schemeClr val="accent1">
                    <a:lumMod val="50000"/>
                  </a:schemeClr>
                </a:solidFill>
              </a:rPr>
              <a:t>ч. 2.2. …  </a:t>
            </a:r>
            <a:r>
              <a:rPr lang="ru-RU" sz="6400" b="1" dirty="0" smtClean="0">
                <a:solidFill>
                  <a:schemeClr val="accent1">
                    <a:lumMod val="50000"/>
                  </a:schemeClr>
                </a:solidFill>
              </a:rPr>
              <a:t>об общественном объединении</a:t>
            </a:r>
            <a:r>
              <a:rPr lang="ru-RU" sz="6400" dirty="0" smtClean="0">
                <a:solidFill>
                  <a:schemeClr val="accent1">
                    <a:lumMod val="50000"/>
                  </a:schemeClr>
                </a:solidFill>
              </a:rPr>
              <a:t>, включенном в реестр незарегистрированных общественных объединений, выполняющих функции иностранного агента … либо </a:t>
            </a:r>
            <a:r>
              <a:rPr lang="ru-RU" sz="6400" b="1" dirty="0" smtClean="0">
                <a:solidFill>
                  <a:schemeClr val="accent1">
                    <a:lumMod val="50000"/>
                  </a:schemeClr>
                </a:solidFill>
              </a:rPr>
              <a:t>производимых им материалов </a:t>
            </a:r>
            <a:r>
              <a:rPr lang="ru-RU" sz="6400" dirty="0" smtClean="0">
                <a:solidFill>
                  <a:schemeClr val="accent1">
                    <a:lumMod val="50000"/>
                  </a:schemeClr>
                </a:solidFill>
              </a:rPr>
              <a:t>без указания на то, что соответствующее объединение является незарегистрированным общественным объединением, выполняющим функции иностранного агента…</a:t>
            </a:r>
          </a:p>
          <a:p>
            <a:pPr marL="0" indent="0" algn="just">
              <a:buNone/>
            </a:pPr>
            <a:r>
              <a:rPr lang="ru-RU" sz="6400" dirty="0" smtClean="0">
                <a:solidFill>
                  <a:schemeClr val="accent1">
                    <a:lumMod val="50000"/>
                  </a:schemeClr>
                </a:solidFill>
              </a:rPr>
              <a:t>ч. 2.3. … </a:t>
            </a:r>
            <a:r>
              <a:rPr lang="ru-RU" sz="6400" b="1" dirty="0" smtClean="0">
                <a:solidFill>
                  <a:schemeClr val="accent1">
                    <a:lumMod val="50000"/>
                  </a:schemeClr>
                </a:solidFill>
              </a:rPr>
              <a:t>о физическом лице</a:t>
            </a:r>
            <a:r>
              <a:rPr lang="ru-RU" sz="6400" dirty="0" smtClean="0">
                <a:solidFill>
                  <a:schemeClr val="accent1">
                    <a:lumMod val="50000"/>
                  </a:schemeClr>
                </a:solidFill>
              </a:rPr>
              <a:t>, включенном в список физических лиц, выполняющих функции иностранного агента … либо </a:t>
            </a:r>
            <a:r>
              <a:rPr lang="ru-RU" sz="6400" b="1" dirty="0" smtClean="0">
                <a:solidFill>
                  <a:schemeClr val="accent1">
                    <a:lumMod val="50000"/>
                  </a:schemeClr>
                </a:solidFill>
              </a:rPr>
              <a:t>производимых им материалов </a:t>
            </a:r>
            <a:r>
              <a:rPr lang="ru-RU" sz="6400" dirty="0" smtClean="0">
                <a:solidFill>
                  <a:schemeClr val="accent1">
                    <a:lumMod val="50000"/>
                  </a:schemeClr>
                </a:solidFill>
              </a:rPr>
              <a:t>без указания на то, что соответствующее лицо является физическим лицом, выполняющим функции иностранного агента…</a:t>
            </a: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50492" y1="49836" x2="50492" y2="49836"/>
                        <a14:foregroundMark x1="33115" y1="62951" x2="33115" y2="629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0" y="0"/>
            <a:ext cx="986967" cy="98696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39552" y="4304021"/>
            <a:ext cx="59046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введены Федеральным законом от 24.02.2021 № 14-ФЗ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  <a:r>
              <a:rPr lang="ru-RU" sz="1600" dirty="0">
                <a:solidFill>
                  <a:srgbClr val="4F81BD">
                    <a:lumMod val="50000"/>
                  </a:srgbClr>
                </a:solidFill>
              </a:rPr>
              <a:t> Вступили в силу с </a:t>
            </a:r>
            <a:r>
              <a:rPr lang="ru-RU" sz="1600" dirty="0" smtClean="0">
                <a:solidFill>
                  <a:srgbClr val="4F81BD">
                    <a:lumMod val="50000"/>
                  </a:srgbClr>
                </a:solidFill>
              </a:rPr>
              <a:t>01.03.2021</a:t>
            </a:r>
            <a:endParaRPr lang="ru-RU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4155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15</a:t>
            </a:fld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Ведение соответствующих реестров</a:t>
            </a:r>
            <a:b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Министерство юстиции Российской Федерации</a:t>
            </a:r>
          </a:p>
        </p:txBody>
      </p:sp>
      <p:pic>
        <p:nvPicPr>
          <p:cNvPr id="7" name="Picture 2" descr="C:\Users\moroz\Desktop\семинар\2021-05-19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4060" y="1028974"/>
            <a:ext cx="5256584" cy="3593255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447054" y="4622229"/>
            <a:ext cx="319529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Информация в открытом доступе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50492" y1="49836" x2="50492" y2="49836"/>
                        <a14:foregroundMark x1="33115" y1="62951" x2="33115" y2="629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0" y="0"/>
            <a:ext cx="986967" cy="986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0456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16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267744" y="298250"/>
            <a:ext cx="46085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Примеры указания</a:t>
            </a:r>
            <a:endParaRPr lang="ru-RU" sz="2000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356" y="1098066"/>
            <a:ext cx="7507287" cy="10953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780" y="2499742"/>
            <a:ext cx="5038725" cy="3739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014" y="3219822"/>
            <a:ext cx="4981575" cy="2381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50492" y1="49836" x2="50492" y2="49836"/>
                        <a14:foregroundMark x1="33115" y1="62951" x2="33115" y2="629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0" y="0"/>
            <a:ext cx="986967" cy="986967"/>
          </a:xfrm>
          <a:prstGeom prst="rect">
            <a:avLst/>
          </a:prstGeom>
        </p:spPr>
      </p:pic>
      <p:sp>
        <p:nvSpPr>
          <p:cNvPr id="2" name="Прямоугольник с двумя усеченными противолежащими углами 1"/>
          <p:cNvSpPr/>
          <p:nvPr/>
        </p:nvSpPr>
        <p:spPr>
          <a:xfrm>
            <a:off x="829498" y="3939902"/>
            <a:ext cx="3384376" cy="504056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Требования к указанию – не установлены</a:t>
            </a:r>
          </a:p>
        </p:txBody>
      </p:sp>
    </p:spTree>
    <p:extLst>
      <p:ext uri="{BB962C8B-B14F-4D97-AF65-F5344CB8AC3E}">
        <p14:creationId xmlns:p14="http://schemas.microsoft.com/office/powerpoint/2010/main" val="19430174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17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981953" y="262650"/>
            <a:ext cx="36841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Статья 25.1. Закона о СМИ</a:t>
            </a:r>
            <a:endParaRPr lang="ru-RU" sz="24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55576" y="708834"/>
            <a:ext cx="8136904" cy="347329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Распространение на территории Российской Федерации сообщений и материалов иностранного средства массовой информации, выполняющего функции иностранного агента, и (или) российского юридического лица, выполняющего функции иностранного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агента</a:t>
            </a:r>
          </a:p>
          <a:p>
            <a:pPr algn="just"/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endParaRPr lang="ru-RU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endParaRPr lang="ru-RU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endParaRPr lang="ru-RU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55576" y="1909163"/>
            <a:ext cx="8136904" cy="2009061"/>
          </a:xfrm>
          <a:prstGeom prst="round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распространение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на территории Российской Федерации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сообщений и материалов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иностранного средства массовой информации, выполняющего функции иностранного агента, и (или) российского юридического лица, выполняющего функции иностранного агента,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без указания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на то, что эти сообщения и материалы созданы и (или) распространены соответственно иностранным средством массовой информации, выполняющим функции иностранного агента, и (или) российским юридическим лицом, выполняющим функции иностранного агента,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не допускается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11560" y="4217487"/>
            <a:ext cx="64087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введена Федеральным законом от 02.12.2019 № 426-ФЗ)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11560" y="4586819"/>
            <a:ext cx="296377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Вступила в силу с 02.12.2019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50492" y1="49836" x2="50492" y2="49836"/>
                        <a14:foregroundMark x1="33115" y1="62951" x2="33115" y2="629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0" y="0"/>
            <a:ext cx="986967" cy="986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1685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18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544159" y="273824"/>
            <a:ext cx="61795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Приказ Роскомнадзора от 23.09.2020 № 124</a:t>
            </a:r>
            <a:endParaRPr lang="ru-RU" sz="24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67544" y="1002090"/>
            <a:ext cx="8280920" cy="316682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Об утверждении формы указания на то, что сообщения и материалы иностранного средства массовой информации, выполняющего функции иностранного агента, и (или) российского юридического лица, выполняющего функции иностранного агента, распространяемые на территории Российской Федерации, созданы и (или) распространены указанными лицами, а также требований и порядка размещения такого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указания</a:t>
            </a:r>
          </a:p>
          <a:p>
            <a:pPr algn="just"/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endParaRPr lang="ru-RU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3569" y="3050520"/>
            <a:ext cx="800323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Данное сообщение (материал) создано и (или) распространено иностранным средством массовой информации, выполняющим функции иностранного агента, и (или) российским юридическим лицом, выполняющим функции иностранного агента</a:t>
            </a:r>
          </a:p>
          <a:p>
            <a:pPr algn="just"/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292080" y="4424136"/>
            <a:ext cx="309521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Вступил в силу с 30.10.2020.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50492" y1="49836" x2="50492" y2="49836"/>
                        <a14:foregroundMark x1="33115" y1="62951" x2="33115" y2="629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0" y="0"/>
            <a:ext cx="986967" cy="986967"/>
          </a:xfrm>
          <a:prstGeom prst="rect">
            <a:avLst/>
          </a:prstGeom>
        </p:spPr>
      </p:pic>
      <p:sp>
        <p:nvSpPr>
          <p:cNvPr id="3" name="Прямоугольник с двумя усеченными противолежащими углами 2"/>
          <p:cNvSpPr/>
          <p:nvPr/>
        </p:nvSpPr>
        <p:spPr>
          <a:xfrm>
            <a:off x="705033" y="4305381"/>
            <a:ext cx="3826770" cy="576064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Установлены требования к оформлению и размещению</a:t>
            </a:r>
          </a:p>
        </p:txBody>
      </p:sp>
    </p:spTree>
    <p:extLst>
      <p:ext uri="{BB962C8B-B14F-4D97-AF65-F5344CB8AC3E}">
        <p14:creationId xmlns:p14="http://schemas.microsoft.com/office/powerpoint/2010/main" val="27914997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19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435712" y="280820"/>
            <a:ext cx="45606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Дополнения в ст. 13.15. КоАП РФ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34880" y="4386333"/>
            <a:ext cx="73494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(введены Федеральным законом от 30.04.2021 № 102-ФЗ)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4755764"/>
            <a:ext cx="269016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Вступили в силу с 11.05.2021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50492" y1="49836" x2="50492" y2="49836"/>
                        <a14:foregroundMark x1="33115" y1="62951" x2="33115" y2="629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0" y="0"/>
            <a:ext cx="986967" cy="986967"/>
          </a:xfrm>
          <a:prstGeom prst="rect">
            <a:avLst/>
          </a:prstGeom>
        </p:spPr>
      </p:pic>
      <p:sp>
        <p:nvSpPr>
          <p:cNvPr id="10" name="Скругленный прямоугольник 9"/>
          <p:cNvSpPr/>
          <p:nvPr/>
        </p:nvSpPr>
        <p:spPr>
          <a:xfrm>
            <a:off x="611560" y="775709"/>
            <a:ext cx="8075240" cy="361062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Злоупотребление свободой массовой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информации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ч. 2.4.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Распространение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в средствах массовой информации и в сообщениях и материалах средств массовой информации в информационно-телекоммуникационных сетях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сообщений и (или) материалов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иностранного средства массовой информации, выполняющего функции иностранного агента, и (или) российского юридического лица, включенного в реестр иностранных средств массовой информации, выполняющих функции иностранного агента,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без указания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на то, что эти сообщения и (или) материалы созданы и (или) распространены иностранным средством массовой информации, выполняющим функции иностранного агента, и (или) российским юридическим лицом, включенным в реестр иностранных средств массовой информации, выполняющих функции иностранного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агента…</a:t>
            </a:r>
            <a:endParaRPr lang="ru-RU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1844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6814" y="1751036"/>
            <a:ext cx="1011643" cy="84017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55576" y="1059582"/>
            <a:ext cx="763284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Соблюдение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выборного законодательства Российской Федерации.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Соблюдение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требований законодательства Российской Федерации в части распространения материалов и сообщений иностранных агентов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Ответственность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неудаление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владельцем сайта или информационного ресурса в сети «Интернет» информации, запрещенной к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распространению.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Типовые нарушения, допущенные редакциями СМИ в 2020, 2021 году.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50492" y1="49836" x2="50492" y2="49836"/>
                        <a14:foregroundMark x1="33115" y1="62951" x2="33115" y2="629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0" y="0"/>
            <a:ext cx="986967" cy="986967"/>
          </a:xfrm>
          <a:prstGeom prst="rect">
            <a:avLst/>
          </a:prstGeom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CC5AA399-D545-4ABD-AA62-244037CB2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</a:t>
            </a:fld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709587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вопросы семинара: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41C9816D-3096-47E4-A302-6480D672BCD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456" y="3147814"/>
            <a:ext cx="2634864" cy="1618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9648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20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051720" y="308817"/>
            <a:ext cx="51845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Ведение соответствующих реестров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012160" y="1300520"/>
            <a:ext cx="24482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Министерство юстиции Российской Федерации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968" y="967213"/>
            <a:ext cx="3729048" cy="3704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292080" y="3867894"/>
            <a:ext cx="35698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Информация в открытом доступе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50492" y1="49836" x2="50492" y2="49836"/>
                        <a14:foregroundMark x1="33115" y1="62951" x2="33115" y2="629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0" y="0"/>
            <a:ext cx="986967" cy="986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8372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21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212387" y="156241"/>
            <a:ext cx="35283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Примеры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указания</a:t>
            </a:r>
            <a:endParaRPr lang="ru-RU" sz="24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483" y="1066931"/>
            <a:ext cx="4655280" cy="117819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14187"/>
            <a:ext cx="4032448" cy="215307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6855" y="1102231"/>
            <a:ext cx="3506576" cy="206789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50492" y1="49836" x2="50492" y2="49836"/>
                        <a14:foregroundMark x1="33115" y1="62951" x2="33115" y2="629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0" y="0"/>
            <a:ext cx="986967" cy="986967"/>
          </a:xfrm>
          <a:prstGeom prst="rect">
            <a:avLst/>
          </a:prstGeom>
        </p:spPr>
      </p:pic>
      <p:sp>
        <p:nvSpPr>
          <p:cNvPr id="9" name="Прямоугольник с двумя усеченными противолежащими углами 8"/>
          <p:cNvSpPr/>
          <p:nvPr/>
        </p:nvSpPr>
        <p:spPr>
          <a:xfrm>
            <a:off x="5274158" y="3861983"/>
            <a:ext cx="3631971" cy="711351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Не соответствие формы указания -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нарушение</a:t>
            </a:r>
          </a:p>
        </p:txBody>
      </p:sp>
    </p:spTree>
    <p:extLst>
      <p:ext uri="{BB962C8B-B14F-4D97-AF65-F5344CB8AC3E}">
        <p14:creationId xmlns:p14="http://schemas.microsoft.com/office/powerpoint/2010/main" val="37609930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22</a:t>
            </a:fld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05" t="35934" r="15248" b="12624"/>
          <a:stretch/>
        </p:blipFill>
        <p:spPr>
          <a:xfrm>
            <a:off x="493482" y="1863280"/>
            <a:ext cx="5806710" cy="305243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39552" y="267494"/>
            <a:ext cx="82809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Статья 15.3. Закона Об информации, информационных технологиях и о защите информации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72934" y="1042820"/>
            <a:ext cx="82138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Порядок ограничения доступа к информации, распространяемой с нарушением закона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372200" y="1946193"/>
            <a:ext cx="24482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п. 1.2.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Незамедлительно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с момента получения … уведомления …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редакция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сетевого издания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обязана удалить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информацию …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50492" y1="49836" x2="50492" y2="49836"/>
                        <a14:foregroundMark x1="33115" y1="62951" x2="33115" y2="629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0" y="0"/>
            <a:ext cx="986967" cy="986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7710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23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339752" y="209060"/>
            <a:ext cx="45606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Дополнения в ст. 13.41. КоАП РФ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56065" y="3985414"/>
            <a:ext cx="58971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введены Федеральным законом от 30.12.2020 № 511-ФЗ)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73077" y="4371950"/>
            <a:ext cx="26901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16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Вступили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в силу с 10.01.2021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50492" y1="49836" x2="50492" y2="49836"/>
                        <a14:foregroundMark x1="33115" y1="62951" x2="33115" y2="629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0" y="0"/>
            <a:ext cx="986967" cy="986967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539552" y="867801"/>
            <a:ext cx="8064896" cy="292053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Нарушение порядка ограничения доступа к информации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…</a:t>
            </a:r>
          </a:p>
          <a:p>
            <a:pPr algn="just"/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ч. 2.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Неудаление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владельцем сайта или владельцем информационного ресурса в информационно-телекоммуникационной сети «Интернет» информации или интернет-страницы в случае, если обязанность по удалению такой информации, интернет-страницы предусмотрена законодательством Российской Федерации об информации, информационных технологиях и о защите информации, </a:t>
            </a:r>
          </a:p>
          <a:p>
            <a:pPr algn="just"/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влечет наложение административного штрафа на граждан в размере от пятидесяти тысяч до ста тысяч рублей; на должностных лиц - от двухсот тысяч до четырехсот тысяч рублей; на юридических лиц - от восьмисот тысяч до четырех миллионов рублей.</a:t>
            </a:r>
          </a:p>
          <a:p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620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17694" y="1464282"/>
            <a:ext cx="5778642" cy="877114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Типовые нарушения, допущенные редакциями СМИ в 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2020, 2021 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году.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50492" y1="49836" x2="50492" y2="49836"/>
                        <a14:foregroundMark x1="33115" y1="62951" x2="33115" y2="629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0" y="0"/>
            <a:ext cx="986967" cy="986967"/>
          </a:xfrm>
          <a:prstGeom prst="rect">
            <a:avLst/>
          </a:prstGeom>
        </p:spPr>
      </p:pic>
      <p:sp>
        <p:nvSpPr>
          <p:cNvPr id="7" name="Номер слайда 2">
            <a:extLst>
              <a:ext uri="{FF2B5EF4-FFF2-40B4-BE49-F238E27FC236}">
                <a16:creationId xmlns:a16="http://schemas.microsoft.com/office/drawing/2014/main" xmlns="" id="{D19246D4-DE65-483F-837E-12D8AD1AF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t>24</a:t>
            </a:fld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932040" y="3219822"/>
            <a:ext cx="3528392" cy="1126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685800">
              <a:spcBef>
                <a:spcPct val="20000"/>
              </a:spcBef>
            </a:pPr>
            <a:r>
              <a:rPr lang="ru-RU" sz="1600" dirty="0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Докладчик:</a:t>
            </a:r>
            <a:endParaRPr lang="ru-RU" sz="1600" dirty="0">
              <a:solidFill>
                <a:srgbClr val="1F497D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defTabSz="685800">
              <a:spcBef>
                <a:spcPct val="20000"/>
              </a:spcBef>
            </a:pPr>
            <a:r>
              <a:rPr lang="ru-RU" sz="1600" dirty="0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Заместитель руководителя Управления Роскомнадзора по Тульской области Полякова М.В.</a:t>
            </a:r>
            <a:endParaRPr lang="ru-RU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571750"/>
            <a:ext cx="1971270" cy="1971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2075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2392"/>
            <a:ext cx="8229600" cy="857250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выявленных нарушений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ходе МНК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2020 году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25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50492" y1="49836" x2="50492" y2="49836"/>
                        <a14:foregroundMark x1="33115" y1="62951" x2="33115" y2="629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0" y="0"/>
            <a:ext cx="986967" cy="986967"/>
          </a:xfrm>
          <a:prstGeom prst="rect">
            <a:avLst/>
          </a:prstGeom>
        </p:spPr>
      </p:pic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3050087234"/>
              </p:ext>
            </p:extLst>
          </p:nvPr>
        </p:nvGraphicFramePr>
        <p:xfrm>
          <a:off x="1547664" y="915566"/>
          <a:ext cx="6984776" cy="4120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6802902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</a:t>
            </a:r>
            <a:r>
              <a:rPr lang="ru-RU" sz="27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выявленных нарушений </a:t>
            </a:r>
            <a:br>
              <a:rPr lang="ru-RU" sz="27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ходе МНК в </a:t>
            </a:r>
            <a:r>
              <a:rPr lang="en-US" sz="27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</a:t>
            </a:r>
            <a:r>
              <a:rPr lang="ru-RU" sz="27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 полугодии 2021 года</a:t>
            </a:r>
            <a:r>
              <a:rPr lang="ru-RU" sz="27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700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9465073"/>
              </p:ext>
            </p:extLst>
          </p:nvPr>
        </p:nvGraphicFramePr>
        <p:xfrm>
          <a:off x="323528" y="771550"/>
          <a:ext cx="8640960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26</a:t>
            </a:fld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50492" y1="49836" x2="50492" y2="49836"/>
                        <a14:foregroundMark x1="33115" y1="62951" x2="33115" y2="629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0" y="0"/>
            <a:ext cx="986967" cy="986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143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0"/>
          <a:stretch/>
        </p:blipFill>
        <p:spPr>
          <a:xfrm>
            <a:off x="0" y="0"/>
            <a:ext cx="9828584" cy="5164038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78137" y="2355726"/>
            <a:ext cx="3843293" cy="1800200"/>
          </a:xfrm>
        </p:spPr>
        <p:txBody>
          <a:bodyPr>
            <a:noAutofit/>
          </a:bodyPr>
          <a:lstStyle/>
          <a:p>
            <a:r>
              <a:rPr lang="ru-RU" sz="1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Телефоны для справок </a:t>
            </a:r>
            <a:br>
              <a:rPr lang="ru-RU" sz="1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Управления Роскомнадзора по </a:t>
            </a:r>
            <a:r>
              <a:rPr lang="ru-RU" sz="18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Тульской </a:t>
            </a:r>
            <a:r>
              <a:rPr lang="ru-RU" sz="1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области:</a:t>
            </a:r>
            <a:br>
              <a:rPr lang="ru-RU" sz="1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8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4872) 33-81-37</a:t>
            </a:r>
          </a:p>
          <a:p>
            <a:r>
              <a:rPr lang="ru-RU" sz="1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(4872) </a:t>
            </a:r>
            <a:r>
              <a:rPr lang="ru-RU" sz="18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33-81-46</a:t>
            </a:r>
          </a:p>
          <a:p>
            <a:r>
              <a:rPr lang="ru-RU" sz="1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(4872) </a:t>
            </a:r>
            <a:r>
              <a:rPr lang="ru-RU" sz="18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33-81-32</a:t>
            </a:r>
          </a:p>
          <a:p>
            <a:r>
              <a:rPr lang="ru-RU" sz="1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32721" y="4376631"/>
            <a:ext cx="113412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5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Тула, </a:t>
            </a:r>
            <a:r>
              <a:rPr lang="ru-RU" sz="135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51803" y1="50492" x2="51803" y2="50492"/>
                        <a14:foregroundMark x1="36393" y1="66230" x2="36393" y2="662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243" t="19002" r="14665" b="15716"/>
          <a:stretch/>
        </p:blipFill>
        <p:spPr>
          <a:xfrm rot="16200000">
            <a:off x="2446152" y="2297904"/>
            <a:ext cx="1823631" cy="1748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0332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0"/>
          <a:stretch/>
        </p:blipFill>
        <p:spPr>
          <a:xfrm>
            <a:off x="-36512" y="0"/>
            <a:ext cx="9828584" cy="5164038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82907" y="2769866"/>
            <a:ext cx="3843293" cy="1194956"/>
          </a:xfrm>
        </p:spPr>
        <p:txBody>
          <a:bodyPr>
            <a:noAutofit/>
          </a:bodyPr>
          <a:lstStyle/>
          <a:p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</a:t>
            </a:r>
            <a:b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ВНИМАНИЕ!</a:t>
            </a:r>
            <a:endParaRPr lang="ru-RU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51803" y1="50492" x2="51803" y2="50492"/>
                        <a14:foregroundMark x1="36393" y1="66230" x2="36393" y2="662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243" t="19002" r="14665" b="15716"/>
          <a:stretch/>
        </p:blipFill>
        <p:spPr>
          <a:xfrm rot="16200000">
            <a:off x="2446152" y="2297904"/>
            <a:ext cx="1823631" cy="1748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0332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11555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Соблюдение выборного законодательства Российской 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Федерации</a:t>
            </a:r>
          </a:p>
          <a:p>
            <a:pPr marL="0" indent="0" algn="ctr">
              <a:buNone/>
            </a:pPr>
            <a:endParaRPr lang="ru-RU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50492" y1="49836" x2="50492" y2="49836"/>
                        <a14:foregroundMark x1="33115" y1="62951" x2="33115" y2="629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0" y="0"/>
            <a:ext cx="986967" cy="98696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716016" y="2664952"/>
            <a:ext cx="3528392" cy="166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685800">
              <a:spcBef>
                <a:spcPct val="20000"/>
              </a:spcBef>
            </a:pPr>
            <a:r>
              <a:rPr lang="ru-RU" sz="1600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Докладчики:</a:t>
            </a:r>
          </a:p>
          <a:p>
            <a:pPr lvl="0" defTabSz="685800">
              <a:spcBef>
                <a:spcPct val="20000"/>
              </a:spcBef>
            </a:pPr>
            <a:r>
              <a:rPr lang="ru-RU" sz="1600" dirty="0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- Представитель </a:t>
            </a:r>
            <a:r>
              <a:rPr lang="ru-RU" sz="1600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Избирательной комиссии Тульской </a:t>
            </a:r>
            <a:r>
              <a:rPr lang="ru-RU" sz="1600" dirty="0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области</a:t>
            </a:r>
          </a:p>
          <a:p>
            <a:pPr lvl="0" defTabSz="685800">
              <a:spcBef>
                <a:spcPct val="20000"/>
              </a:spcBef>
            </a:pPr>
            <a:r>
              <a:rPr lang="ru-RU" sz="1600" dirty="0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- Заместитель руководителя Управления Роскомнадзора по Тульской области Полякова М.В.</a:t>
            </a:r>
            <a:endParaRPr lang="ru-RU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5072108C-5E45-4EA3-B3A6-8A33CF4FA56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" r="1876"/>
          <a:stretch/>
        </p:blipFill>
        <p:spPr>
          <a:xfrm>
            <a:off x="1016678" y="2643758"/>
            <a:ext cx="2464340" cy="16771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86723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prstGeom prst="roundRect">
            <a:avLst/>
          </a:prstGeo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4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</a:t>
            </a:r>
            <a:r>
              <a:rPr lang="ru-RU" sz="2800" dirty="0" smtClean="0"/>
              <a:t>МИ и выборы</a:t>
            </a:r>
            <a:endParaRPr lang="ru-RU" sz="28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50492" y1="49836" x2="50492" y2="49836"/>
                        <a14:foregroundMark x1="33115" y1="62951" x2="33115" y2="629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0" y="0"/>
            <a:ext cx="986967" cy="986967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3965540" y="1203598"/>
            <a:ext cx="434531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Единый день голосования </a:t>
            </a:r>
          </a:p>
          <a:p>
            <a:pPr algn="ctr"/>
            <a:r>
              <a:rPr lang="ru-RU" dirty="0" smtClean="0"/>
              <a:t>17-19 сентября 2021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918362" y="2283718"/>
            <a:ext cx="4392488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выборы депутатов Государственной Думы Федерального Собрания восьмого созыва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965540" y="3435846"/>
            <a:ext cx="4422884" cy="5940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ru-RU" dirty="0" smtClean="0"/>
              <a:t>выборы </a:t>
            </a:r>
            <a:r>
              <a:rPr lang="ru-RU" dirty="0"/>
              <a:t>Губернатора Тульской области</a:t>
            </a:r>
          </a:p>
          <a:p>
            <a:pPr algn="ctr"/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049468" y="1203598"/>
            <a:ext cx="1965884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Выборы </a:t>
            </a:r>
            <a:r>
              <a:rPr lang="ru-RU" dirty="0" smtClean="0"/>
              <a:t>2021</a:t>
            </a:r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052665" y="2283718"/>
            <a:ext cx="1928848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Российская Федерация 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043608" y="3435846"/>
            <a:ext cx="1965884" cy="5940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/>
              <a:t>Тульская область</a:t>
            </a:r>
          </a:p>
        </p:txBody>
      </p:sp>
      <p:sp>
        <p:nvSpPr>
          <p:cNvPr id="15" name="Стрелка вправо 14"/>
          <p:cNvSpPr/>
          <p:nvPr/>
        </p:nvSpPr>
        <p:spPr>
          <a:xfrm>
            <a:off x="3275856" y="1419622"/>
            <a:ext cx="432048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>
            <a:off x="3244746" y="2607754"/>
            <a:ext cx="432048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>
            <a:off x="3226868" y="3660871"/>
            <a:ext cx="432048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9766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5</a:t>
            </a:fld>
            <a:endParaRPr lang="ru-RU"/>
          </a:p>
        </p:txBody>
      </p:sp>
      <p:sp>
        <p:nvSpPr>
          <p:cNvPr id="5" name="Прямоугольник с двумя усеченными противолежащими углами 2"/>
          <p:cNvSpPr/>
          <p:nvPr/>
        </p:nvSpPr>
        <p:spPr>
          <a:xfrm>
            <a:off x="899592" y="411511"/>
            <a:ext cx="7920880" cy="1368152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/>
              <a:t>В информационных теле- и радиопрограммах, публикациях в периодических печатных изданиях, выпусках либо обновлениях сетевого издания сообщения о проведении предвыборных мероприятий должны даваться исключительно отдельным информационным блоком, </a:t>
            </a:r>
          </a:p>
          <a:p>
            <a:pPr algn="ctr">
              <a:defRPr/>
            </a:pPr>
            <a:r>
              <a:rPr lang="ru-RU" sz="2000" b="1" dirty="0"/>
              <a:t>без </a:t>
            </a:r>
            <a:r>
              <a:rPr lang="ru-RU" sz="2000" b="1" dirty="0" smtClean="0"/>
              <a:t>комментариев (ч. 5 ст. 52 67-ФЗ)</a:t>
            </a:r>
            <a:endParaRPr lang="ru-RU" sz="20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007604" y="1947892"/>
            <a:ext cx="7704856" cy="2088232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defRPr/>
            </a:pPr>
            <a:r>
              <a:rPr lang="ru-RU" sz="1400" dirty="0"/>
              <a:t>Запрет комментирования информации о предвыборных мероприятиях (редакционные материалы) означает, что информационные сообщения, </a:t>
            </a:r>
            <a:endParaRPr lang="ru-RU" sz="1400" dirty="0" smtClean="0"/>
          </a:p>
          <a:p>
            <a:pPr algn="just">
              <a:defRPr/>
            </a:pPr>
            <a:r>
              <a:rPr lang="ru-RU" sz="1400" dirty="0" smtClean="0"/>
              <a:t>во-первых</a:t>
            </a:r>
            <a:r>
              <a:rPr lang="ru-RU" sz="1400" dirty="0"/>
              <a:t>, </a:t>
            </a:r>
            <a:r>
              <a:rPr lang="ru-RU" sz="1400" b="1" dirty="0"/>
              <a:t>должны идти отдельным блоком</a:t>
            </a:r>
            <a:r>
              <a:rPr lang="ru-RU" sz="1400" dirty="0"/>
              <a:t>, </a:t>
            </a:r>
            <a:endParaRPr lang="ru-RU" sz="1400" dirty="0" smtClean="0"/>
          </a:p>
          <a:p>
            <a:pPr algn="just">
              <a:defRPr/>
            </a:pPr>
            <a:r>
              <a:rPr lang="ru-RU" sz="1400" dirty="0" smtClean="0"/>
              <a:t>во-вторых</a:t>
            </a:r>
            <a:r>
              <a:rPr lang="ru-RU" sz="1400" dirty="0"/>
              <a:t>, н</a:t>
            </a:r>
            <a:r>
              <a:rPr lang="ru-RU" sz="1400" b="1" dirty="0"/>
              <a:t>е должны включать мнения любого лица, в том числе и журналиста</a:t>
            </a:r>
            <a:r>
              <a:rPr lang="ru-RU" sz="1400" dirty="0"/>
              <a:t>, выражать личную оценку деятельности или личности какого-либо кандидата. Журналист должен подавать информацию объективно и всесторонне, избегая возможности трактовать данное сообщение, как информацию склоняющую к явному выбору одного из остальных кандидатов</a:t>
            </a:r>
            <a:r>
              <a:rPr lang="ru-RU" sz="1400" dirty="0" smtClean="0"/>
              <a:t>.</a:t>
            </a:r>
            <a:endParaRPr lang="ru-RU" sz="14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50492" y1="49836" x2="50492" y2="49836"/>
                        <a14:foregroundMark x1="33115" y1="62951" x2="33115" y2="629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0" y="0"/>
            <a:ext cx="986967" cy="986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161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6</a:t>
            </a:fld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963015" y="390419"/>
            <a:ext cx="3672408" cy="1193097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/>
              <a:t>Если </a:t>
            </a:r>
            <a:r>
              <a:rPr lang="ru-RU" sz="1400" b="1" dirty="0" smtClean="0"/>
              <a:t>редакции СМИ </a:t>
            </a:r>
            <a:r>
              <a:rPr lang="ru-RU" sz="1400" b="1" dirty="0"/>
              <a:t>в период агитации публикуют информацию, которая содержит результаты опросов граждан относительно предстоящих выборов, то они ОБЯЗАНЫ указывать следующие </a:t>
            </a:r>
            <a:r>
              <a:rPr lang="ru-RU" sz="1400" b="1" dirty="0" smtClean="0"/>
              <a:t>данные (ч. 2 ст. 46 67-ФЗ):</a:t>
            </a:r>
            <a:endParaRPr lang="ru-RU" sz="1400" b="1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50492" y1="49836" x2="50492" y2="49836"/>
                        <a14:foregroundMark x1="33115" y1="62951" x2="33115" y2="629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0" y="0"/>
            <a:ext cx="986967" cy="986967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932040" y="546517"/>
            <a:ext cx="352839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200" b="1" dirty="0"/>
              <a:t>Пример нарушения:</a:t>
            </a:r>
          </a:p>
          <a:p>
            <a:pPr algn="just"/>
            <a:r>
              <a:rPr lang="ru-RU" altLang="ru-RU" sz="1200" i="1" dirty="0"/>
              <a:t>«Единая Россия на выборах в Госдуму может набрать 55-58 % голосов. Агентство Интерфакс распространило последние данные Фонда исследования проблем демократии, которые касаются прогноза результатов выборов депутатов Госдумы. Выводы основаны на анализе опросов ВЦИОМ и Фонда общественного мнения. Это данные на начало-середину ноября: </a:t>
            </a:r>
            <a:endParaRPr lang="ru-RU" altLang="ru-RU" sz="1200" dirty="0"/>
          </a:p>
          <a:p>
            <a:pPr algn="just"/>
            <a:r>
              <a:rPr lang="ru-RU" altLang="ru-RU" sz="1200" i="1" dirty="0"/>
              <a:t>- Единая Россия набирает от 55 до 58 %; </a:t>
            </a:r>
            <a:endParaRPr lang="ru-RU" altLang="ru-RU" sz="1200" dirty="0"/>
          </a:p>
          <a:p>
            <a:pPr algn="just"/>
            <a:r>
              <a:rPr lang="ru-RU" altLang="ru-RU" sz="1200" i="1" dirty="0"/>
              <a:t>- КПРФ -16-19 %;</a:t>
            </a:r>
            <a:endParaRPr lang="ru-RU" altLang="ru-RU" sz="1200" dirty="0"/>
          </a:p>
          <a:p>
            <a:pPr algn="just"/>
            <a:r>
              <a:rPr lang="ru-RU" altLang="ru-RU" sz="1200" i="1" dirty="0"/>
              <a:t>- ЛДПР - 10-12%;</a:t>
            </a:r>
            <a:endParaRPr lang="ru-RU" altLang="ru-RU" sz="1200" dirty="0"/>
          </a:p>
          <a:p>
            <a:pPr algn="just"/>
            <a:r>
              <a:rPr lang="ru-RU" altLang="ru-RU" sz="1200" i="1" dirty="0"/>
              <a:t>- Справедливая Россия- 6,5- 9,5 %. </a:t>
            </a:r>
            <a:endParaRPr lang="ru-RU" altLang="ru-RU" sz="1200" dirty="0"/>
          </a:p>
          <a:p>
            <a:pPr algn="just"/>
            <a:r>
              <a:rPr lang="ru-RU" altLang="ru-RU" sz="1200" i="1" dirty="0"/>
              <a:t>При этом специалисты Фонда просят учитывать неопределившихся избирателей. Таких по подсчетам около 15 %. Часть из них примет решение в день самих выборов или даже в кабине для голосования. Выборы депутатов Госдумы шестого созыва назначены на 4 декабря. В них участвуют все семь политических партий, зарегистрированных Минюстом»</a:t>
            </a:r>
            <a:endParaRPr lang="ru-RU" altLang="ru-RU" sz="1200" dirty="0"/>
          </a:p>
          <a:p>
            <a:pPr algn="just"/>
            <a:r>
              <a:rPr lang="ru-RU" altLang="ru-RU" sz="1200" dirty="0"/>
              <a:t> 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215043" y="1707654"/>
            <a:ext cx="3168352" cy="318055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lvl="0" indent="-285750">
              <a:buFont typeface="Arial" pitchFamily="34" charset="0"/>
              <a:buChar char="•"/>
              <a:defRPr/>
            </a:pPr>
            <a:r>
              <a:rPr lang="ru-RU" sz="1200" dirty="0">
                <a:solidFill>
                  <a:prstClr val="black"/>
                </a:solidFill>
              </a:rPr>
              <a:t>название организации, которой проводился опрос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ru-RU" sz="1200" dirty="0">
                <a:solidFill>
                  <a:prstClr val="black"/>
                </a:solidFill>
              </a:rPr>
              <a:t>время </a:t>
            </a:r>
            <a:r>
              <a:rPr lang="ru-RU" sz="1200">
                <a:solidFill>
                  <a:prstClr val="black"/>
                </a:solidFill>
              </a:rPr>
              <a:t>проведения </a:t>
            </a:r>
            <a:r>
              <a:rPr lang="ru-RU" sz="1200" smtClean="0">
                <a:solidFill>
                  <a:prstClr val="black"/>
                </a:solidFill>
              </a:rPr>
              <a:t>опроса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ru-RU" sz="1200" smtClean="0">
                <a:solidFill>
                  <a:prstClr val="black"/>
                </a:solidFill>
              </a:rPr>
              <a:t>число </a:t>
            </a:r>
            <a:r>
              <a:rPr lang="ru-RU" sz="1200" dirty="0">
                <a:solidFill>
                  <a:prstClr val="black"/>
                </a:solidFill>
              </a:rPr>
              <a:t>опрошенных (выборка)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ru-RU" sz="1200" dirty="0"/>
              <a:t>метод сбора информации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ru-RU" sz="1200" dirty="0"/>
              <a:t>где проводился опрос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ru-RU" sz="1200" dirty="0"/>
              <a:t>регион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ru-RU" sz="1200" dirty="0"/>
              <a:t>точная формулировка вопроса, используемая при опросе граждан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ru-RU" sz="1200" dirty="0"/>
              <a:t>статистическая оценка возможной погрешности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ru-RU" sz="1200" dirty="0"/>
              <a:t>заказчик данного опроса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ru-RU" sz="1200" dirty="0"/>
              <a:t>лицо, оплатившее обнародование результатов</a:t>
            </a:r>
            <a:endParaRPr lang="ru-RU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064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7</a:t>
            </a:fld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848399" y="235425"/>
            <a:ext cx="7992888" cy="1140251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Использование в агитационных материалах высказываний физического лица о кандидате, об избирательном объединении, по вопросу референдума допускается </a:t>
            </a:r>
          </a:p>
          <a:p>
            <a:pPr algn="ctr">
              <a:defRPr/>
            </a:pPr>
            <a:r>
              <a:rPr lang="ru-RU" b="1" dirty="0"/>
              <a:t>только с письменного согласия данного физического лица (ч. 9 ст. </a:t>
            </a:r>
            <a:r>
              <a:rPr lang="ru-RU" b="1" dirty="0" smtClean="0"/>
              <a:t>48 67-ФЗ)</a:t>
            </a:r>
            <a:endParaRPr lang="ru-RU" b="1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827584" y="1444137"/>
            <a:ext cx="7992888" cy="2311468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/>
              <a:t>Получение письменного согласия НЕ требуется только в 3 случаях:</a:t>
            </a:r>
          </a:p>
          <a:p>
            <a:pPr algn="ctr">
              <a:defRPr/>
            </a:pPr>
            <a:r>
              <a:rPr lang="ru-RU" b="1" dirty="0"/>
              <a:t>1. </a:t>
            </a:r>
            <a:r>
              <a:rPr lang="ru-RU" sz="1400" dirty="0"/>
              <a:t>В случае использования избирательным объединением на соответствующих выборах высказываний выдвинутых им кандидатов;</a:t>
            </a:r>
            <a:endParaRPr lang="ru-RU" sz="1400" b="1" dirty="0"/>
          </a:p>
          <a:p>
            <a:pPr algn="ctr">
              <a:defRPr/>
            </a:pPr>
            <a:r>
              <a:rPr lang="ru-RU" b="1" dirty="0"/>
              <a:t>2. </a:t>
            </a:r>
            <a:r>
              <a:rPr lang="ru-RU" sz="1400" dirty="0"/>
              <a:t>В</a:t>
            </a:r>
            <a:r>
              <a:rPr lang="ru-RU" sz="1400" b="1" dirty="0"/>
              <a:t> </a:t>
            </a:r>
            <a:r>
              <a:rPr lang="ru-RU" sz="1400" dirty="0"/>
              <a:t>случае</a:t>
            </a:r>
            <a:r>
              <a:rPr lang="ru-RU" sz="1400" b="1" dirty="0"/>
              <a:t> </a:t>
            </a:r>
            <a:r>
              <a:rPr lang="ru-RU" sz="1400" dirty="0"/>
              <a:t>использования обнародованных высказываний о кандидатах, об избирательных объединениях с указанием даты (периода времени) обнародования таких высказываний и наименования средства массовой информации, в котором они были </a:t>
            </a:r>
            <a:r>
              <a:rPr lang="ru-RU" sz="1400" dirty="0" smtClean="0"/>
              <a:t>обнародованы;</a:t>
            </a:r>
          </a:p>
          <a:p>
            <a:pPr algn="ctr">
              <a:defRPr/>
            </a:pPr>
            <a:r>
              <a:rPr lang="ru-RU" b="1" dirty="0" smtClean="0"/>
              <a:t>3</a:t>
            </a:r>
            <a:r>
              <a:rPr lang="ru-RU" b="1" dirty="0"/>
              <a:t>. </a:t>
            </a:r>
            <a:r>
              <a:rPr lang="ru-RU" sz="1400" dirty="0"/>
              <a:t>В случае цитирования высказываний об избирательном объединении, о кандидате, обнародованных на соответствующих выборах иными избирательными объединениями, кандидатами в своих агитационных материалах, изготовленных и распространенных в соответствии с законом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27584" y="3824066"/>
            <a:ext cx="7992888" cy="1080120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1400" dirty="0"/>
              <a:t>В случае размещения высказываний физического лица на печатном агитационном материале документ, подтверждающий согласие, должен быть представлен в избирательную комиссию вместе с экземплярами агитационных материалов. В случае размещения агитационного материала в СМИ документ, подтверждающий согласие, представляется в избирательную комиссию по ее требованию.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50492" y1="49836" x2="50492" y2="49836"/>
                        <a14:foregroundMark x1="33115" y1="62951" x2="33115" y2="629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0" y="0"/>
            <a:ext cx="986967" cy="986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611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8</a:t>
            </a:fld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899592" y="977212"/>
            <a:ext cx="7787208" cy="835456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/>
              <a:t>При проведении выборов использование в агитационных материалах изображений физического лица допускается только в установленных законом случаях (ч. 9.1 ст. </a:t>
            </a:r>
            <a:r>
              <a:rPr lang="ru-RU" sz="2000" dirty="0" smtClean="0"/>
              <a:t>48 67-ФЗ)</a:t>
            </a:r>
            <a:endParaRPr lang="ru-RU" sz="20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945102" y="1995686"/>
            <a:ext cx="7787208" cy="1829222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defRPr/>
            </a:pPr>
            <a:r>
              <a:rPr lang="ru-RU" sz="1400" dirty="0"/>
              <a:t>При проведении выборов использование в агитационных материалах изображений физического лица допускается только в следующих случаях:</a:t>
            </a:r>
          </a:p>
          <a:p>
            <a:pPr algn="just">
              <a:defRPr/>
            </a:pPr>
            <a:r>
              <a:rPr lang="ru-RU" sz="1400" dirty="0"/>
              <a:t>1. использование избирательным объединением </a:t>
            </a:r>
            <a:r>
              <a:rPr lang="ru-RU" sz="1400" b="1" dirty="0"/>
              <a:t>изображений выдвинутых им</a:t>
            </a:r>
            <a:r>
              <a:rPr lang="ru-RU" sz="1400" dirty="0"/>
              <a:t> на соответствующих выборах </a:t>
            </a:r>
            <a:r>
              <a:rPr lang="ru-RU" sz="1400" b="1" dirty="0"/>
              <a:t>кандидатов</a:t>
            </a:r>
            <a:r>
              <a:rPr lang="ru-RU" sz="1400" dirty="0"/>
              <a:t> (в том числе в составе списка кандидатов), включая кандидатов </a:t>
            </a:r>
            <a:r>
              <a:rPr lang="ru-RU" sz="1400" b="1" dirty="0"/>
              <a:t>среди неопределенного круга лиц</a:t>
            </a:r>
            <a:r>
              <a:rPr lang="ru-RU" sz="1400" dirty="0"/>
              <a:t>;</a:t>
            </a:r>
          </a:p>
          <a:p>
            <a:pPr algn="just">
              <a:defRPr/>
            </a:pPr>
            <a:r>
              <a:rPr lang="ru-RU" sz="1400" dirty="0"/>
              <a:t>2. использование кандидатом своих изображений, в том числе среди неопределенного круга лиц.</a:t>
            </a:r>
          </a:p>
        </p:txBody>
      </p:sp>
      <p:sp>
        <p:nvSpPr>
          <p:cNvPr id="8" name="TextBox 8"/>
          <p:cNvSpPr txBox="1">
            <a:spLocks noChangeArrowheads="1"/>
          </p:cNvSpPr>
          <p:nvPr/>
        </p:nvSpPr>
        <p:spPr bwMode="auto">
          <a:xfrm>
            <a:off x="4049713" y="4572000"/>
            <a:ext cx="1246187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 sz="1800">
              <a:latin typeface="Arial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796136" y="3885848"/>
            <a:ext cx="12461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 sz="1800" dirty="0">
              <a:latin typeface="Arial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50492" y1="49836" x2="50492" y2="49836"/>
                        <a14:foregroundMark x1="33115" y1="62951" x2="33115" y2="629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0" y="0"/>
            <a:ext cx="986967" cy="986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846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9</a:t>
            </a:fld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90638" y="378356"/>
            <a:ext cx="4230881" cy="4589462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altLang="ru-RU" sz="1400" b="1" dirty="0">
                <a:latin typeface="Arial" charset="0"/>
              </a:rPr>
              <a:t>Публикация агитационных материалов не должна сопровождаться редакционными комментариями в какой бы то ни было форме, а также заголовками и иллюстрациями, не согласованными с соответствующим кандидатом, избирательным объединением.</a:t>
            </a:r>
          </a:p>
          <a:p>
            <a:pPr algn="ctr"/>
            <a:endParaRPr lang="ru-RU" altLang="ru-RU" sz="1400" b="1" dirty="0">
              <a:latin typeface="Arial" charset="0"/>
            </a:endParaRPr>
          </a:p>
          <a:p>
            <a:pPr algn="ctr"/>
            <a:r>
              <a:rPr lang="ru-RU" altLang="ru-RU" sz="1400" dirty="0">
                <a:latin typeface="Arial" charset="0"/>
              </a:rPr>
              <a:t>При публикации агитационных материалов в СМИ редакция не должна сопровождать их заголовками и иллюстрациями, которые могут исказить смысл и цель агитационного материала, и, тем самым, нарушить права кандидата; давать свои комментарии и отражать  собственную позицию, относительно того или иного кандидата в какой-бы то ни было форме, за исключением согласованности таких действий с соответствующим кандидатом.</a:t>
            </a:r>
            <a:endParaRPr lang="ru-RU" altLang="ru-RU" dirty="0">
              <a:latin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4048" y="123478"/>
            <a:ext cx="3888432" cy="52322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b="1" i="1" dirty="0" smtClean="0"/>
              <a:t>Пример </a:t>
            </a:r>
            <a:r>
              <a:rPr lang="ru-RU" sz="1400" b="1" i="1" dirty="0"/>
              <a:t>нарушения:</a:t>
            </a:r>
          </a:p>
          <a:p>
            <a:pPr algn="ctr">
              <a:defRPr/>
            </a:pPr>
            <a:endParaRPr lang="ru-RU" sz="1400" b="1" i="1" dirty="0"/>
          </a:p>
          <a:p>
            <a:pPr algn="just">
              <a:defRPr/>
            </a:pPr>
            <a:r>
              <a:rPr lang="ru-RU" sz="1400" i="1" dirty="0"/>
              <a:t>В газете </a:t>
            </a:r>
            <a:r>
              <a:rPr lang="ru-RU" sz="1400" i="1" dirty="0" smtClean="0"/>
              <a:t>«</a:t>
            </a:r>
            <a:r>
              <a:rPr lang="ru-RU" sz="1400" i="1" dirty="0" err="1" smtClean="0"/>
              <a:t>Приокские</a:t>
            </a:r>
            <a:r>
              <a:rPr lang="ru-RU" sz="1400" i="1" dirty="0" smtClean="0"/>
              <a:t> зори» </a:t>
            </a:r>
            <a:r>
              <a:rPr lang="ru-RU" sz="1400" i="1" dirty="0"/>
              <a:t>от 2</a:t>
            </a:r>
            <a:r>
              <a:rPr lang="ru-RU" sz="1400" i="1" dirty="0" smtClean="0"/>
              <a:t>8 августа 2014 </a:t>
            </a:r>
            <a:r>
              <a:rPr lang="ru-RU" sz="1400" i="1" dirty="0"/>
              <a:t>г.) в рубрике «</a:t>
            </a:r>
            <a:r>
              <a:rPr lang="ru-RU" sz="1400" i="1" dirty="0" smtClean="0"/>
              <a:t>Выборы-2014» </a:t>
            </a:r>
            <a:r>
              <a:rPr lang="ru-RU" sz="1400" i="1" dirty="0"/>
              <a:t>был опубликован предвыборный материал </a:t>
            </a:r>
            <a:r>
              <a:rPr lang="ru-RU" sz="1400" i="1" dirty="0" smtClean="0"/>
              <a:t>Панченко Ю. </a:t>
            </a:r>
            <a:r>
              <a:rPr lang="ru-RU" sz="1400" i="1" dirty="0"/>
              <a:t>Л. с его ответами на вопросы избирателей. В этом же номере газеты на этой же странице, но в другой рубрике «Заявление редакционной коллегии </a:t>
            </a:r>
            <a:r>
              <a:rPr lang="ru-RU" sz="1400" i="1" dirty="0" smtClean="0"/>
              <a:t>«ПЗ» </a:t>
            </a:r>
            <a:r>
              <a:rPr lang="ru-RU" sz="1400" i="1" dirty="0"/>
              <a:t>была помещена публикация «Не надо переписывать историю</a:t>
            </a:r>
            <a:r>
              <a:rPr lang="ru-RU" sz="1400" i="1" dirty="0" smtClean="0"/>
              <a:t>», в которой давались негативные комментарии редакции на ответы кандидата.</a:t>
            </a:r>
            <a:endParaRPr lang="ru-RU" sz="1400" i="1" dirty="0"/>
          </a:p>
          <a:p>
            <a:pPr algn="just">
              <a:defRPr/>
            </a:pPr>
            <a:r>
              <a:rPr lang="ru-RU" sz="1400" i="1" dirty="0"/>
              <a:t>Панченко Ю Л. обратился в суд, полагая, что в данной публикации содержатся сведения, не соответствующие действительности, порочащие его честь, достоинство и деловую репутацию как кандидата в депутаты и как гражданина. Комментарий носит характер незаконной предвыборной агитации, побуждая избирателей голосовать против него. Публикация содержит признаки фальсификации действительных фактов и злоупотребления свободой печати.</a:t>
            </a:r>
          </a:p>
          <a:p>
            <a:pPr>
              <a:defRPr/>
            </a:pPr>
            <a:endParaRPr lang="ru-RU" sz="1200" dirty="0">
              <a:latin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50492" y1="49836" x2="50492" y2="49836"/>
                        <a14:foregroundMark x1="33115" y1="62951" x2="33115" y2="629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0" y="0"/>
            <a:ext cx="986967" cy="986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81798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1906</TotalTime>
  <Words>2052</Words>
  <Application>Microsoft Office PowerPoint</Application>
  <PresentationFormat>Экран (16:9)</PresentationFormat>
  <Paragraphs>171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СЕМИНАР ПО ТЕМЕ:</vt:lpstr>
      <vt:lpstr>Основные вопросы семинара:</vt:lpstr>
      <vt:lpstr>Презентация PowerPoint</vt:lpstr>
      <vt:lpstr>CМИ и выборы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Соблюдение требований законодательства Российской Федерации в части распространения материалов и сообщений иностранных агентов. Ответственность за неудаление владельцем сайта или информационного ресурса в сети «Интернет» информации, запрещенной к распространению. </vt:lpstr>
      <vt:lpstr>Дополнения в ст. 4 Закона о СМИ</vt:lpstr>
      <vt:lpstr> Дополнения в ст. 13.15. КоАП РФ Злоупотребление свободой массовой информации </vt:lpstr>
      <vt:lpstr>Ведение соответствующих реестров Министерство юстиции Российской Федерации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Типовые нарушения, допущенные редакциями СМИ в 2020, 2021 году.</vt:lpstr>
      <vt:lpstr> Количество выявленных нарушений  в ходе МНК в 2020 году </vt:lpstr>
      <vt:lpstr> Количество выявленных нарушений  в ходе МНК в 1-м полугодии 2021 года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PolyakovaMV</cp:lastModifiedBy>
  <cp:revision>217</cp:revision>
  <cp:lastPrinted>2021-06-29T13:10:58Z</cp:lastPrinted>
  <dcterms:created xsi:type="dcterms:W3CDTF">2021-05-09T13:54:15Z</dcterms:created>
  <dcterms:modified xsi:type="dcterms:W3CDTF">2021-07-30T11:12:17Z</dcterms:modified>
</cp:coreProperties>
</file>